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D9CE2A-BE51-45FC-AD00-E6CD1360D337}"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2FAA2AD-B5BE-436E-8A4F-2854DACD1E6C}" type="slidenum">
              <a:rPr lang="en-IN" smtClean="0"/>
              <a:t>‹#›</a:t>
            </a:fld>
            <a:endParaRPr lang="en-IN"/>
          </a:p>
        </p:txBody>
      </p:sp>
    </p:spTree>
    <p:extLst>
      <p:ext uri="{BB962C8B-B14F-4D97-AF65-F5344CB8AC3E}">
        <p14:creationId xmlns:p14="http://schemas.microsoft.com/office/powerpoint/2010/main" val="81747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9CE2A-BE51-45FC-AD00-E6CD1360D337}"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1607138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9CE2A-BE51-45FC-AD00-E6CD1360D337}"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161176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D9CE2A-BE51-45FC-AD00-E6CD1360D337}"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339786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8D9CE2A-BE51-45FC-AD00-E6CD1360D337}" type="datetimeFigureOut">
              <a:rPr lang="en-IN" smtClean="0"/>
              <a:t>25-06-2020</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2FAA2AD-B5BE-436E-8A4F-2854DACD1E6C}" type="slidenum">
              <a:rPr lang="en-IN" smtClean="0"/>
              <a:t>‹#›</a:t>
            </a:fld>
            <a:endParaRPr lang="en-IN"/>
          </a:p>
        </p:txBody>
      </p:sp>
    </p:spTree>
    <p:extLst>
      <p:ext uri="{BB962C8B-B14F-4D97-AF65-F5344CB8AC3E}">
        <p14:creationId xmlns:p14="http://schemas.microsoft.com/office/powerpoint/2010/main" val="243730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D9CE2A-BE51-45FC-AD00-E6CD1360D337}" type="datetimeFigureOut">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173164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D9CE2A-BE51-45FC-AD00-E6CD1360D337}" type="datetimeFigureOut">
              <a:rPr lang="en-IN" smtClean="0"/>
              <a:t>25-06-2020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251215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D9CE2A-BE51-45FC-AD00-E6CD1360D337}" type="datetimeFigureOut">
              <a:rPr lang="en-IN" smtClean="0"/>
              <a:t>25-06-2020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29502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9CE2A-BE51-45FC-AD00-E6CD1360D337}" type="datetimeFigureOut">
              <a:rPr lang="en-IN" smtClean="0"/>
              <a:t>25-06-2020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101016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9CE2A-BE51-45FC-AD00-E6CD1360D337}" type="datetimeFigureOut">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23821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9CE2A-BE51-45FC-AD00-E6CD1360D337}" type="datetimeFigureOut">
              <a:rPr lang="en-IN" smtClean="0"/>
              <a:t>25-06-2020</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2FAA2AD-B5BE-436E-8A4F-2854DACD1E6C}" type="slidenum">
              <a:rPr lang="en-IN" smtClean="0"/>
              <a:t>‹#›</a:t>
            </a:fld>
            <a:endParaRPr lang="en-IN"/>
          </a:p>
        </p:txBody>
      </p:sp>
    </p:spTree>
    <p:extLst>
      <p:ext uri="{BB962C8B-B14F-4D97-AF65-F5344CB8AC3E}">
        <p14:creationId xmlns:p14="http://schemas.microsoft.com/office/powerpoint/2010/main" val="1289229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8D9CE2A-BE51-45FC-AD00-E6CD1360D337}" type="datetimeFigureOut">
              <a:rPr lang="en-IN" smtClean="0"/>
              <a:t>25-06-2020</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2FAA2AD-B5BE-436E-8A4F-2854DACD1E6C}" type="slidenum">
              <a:rPr lang="en-IN" smtClean="0"/>
              <a:t>‹#›</a:t>
            </a:fld>
            <a:endParaRPr lang="en-IN"/>
          </a:p>
        </p:txBody>
      </p:sp>
    </p:spTree>
    <p:extLst>
      <p:ext uri="{BB962C8B-B14F-4D97-AF65-F5344CB8AC3E}">
        <p14:creationId xmlns:p14="http://schemas.microsoft.com/office/powerpoint/2010/main" val="26152622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ssets.simpleviewinc.com/simpleview/image/upload/v1/clients/newyorkcity/FYI_Hotel_reports_February_2019_8607015b-b32a-4c7f-9fbd-84cd2a93cbe6.pdf" TargetMode="External"/><Relationship Id="rId2" Type="http://schemas.openxmlformats.org/officeDocument/2006/relationships/hyperlink" Target="https://en.wikipedia.org/wiki/Tourism_in_New_York_City" TargetMode="External"/><Relationship Id="rId1" Type="http://schemas.openxmlformats.org/officeDocument/2006/relationships/slideLayout" Target="../slideLayouts/slideLayout2.xml"/><Relationship Id="rId4" Type="http://schemas.openxmlformats.org/officeDocument/2006/relationships/hyperlink" Target="https://aka.nyc/content/uploads/2017/12/new_york_city_travel_and_tourism_trend_report_2017.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ityofnewyork.us/api/geospatial/cpf4-rkhq?method=export&amp;format=GeoJSON" TargetMode="External"/><Relationship Id="rId2" Type="http://schemas.openxmlformats.org/officeDocument/2006/relationships/hyperlink" Target="http://data.insideairbnb.com/united-states/ny/new-york-city/2019-12-04/data/listings.csv.gz" TargetMode="External"/><Relationship Id="rId1" Type="http://schemas.openxmlformats.org/officeDocument/2006/relationships/slideLayout" Target="../slideLayouts/slideLayout2.xml"/><Relationship Id="rId4" Type="http://schemas.openxmlformats.org/officeDocument/2006/relationships/hyperlink" Target="https://data.cityofnewyork.us/api/views/5uac-w243/rows.csv?accessType=DOWNLOA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E5F6-CEDD-46F1-A8C7-7624C2F7C4EA}"/>
              </a:ext>
            </a:extLst>
          </p:cNvPr>
          <p:cNvSpPr>
            <a:spLocks noGrp="1"/>
          </p:cNvSpPr>
          <p:nvPr>
            <p:ph type="ctrTitle"/>
          </p:nvPr>
        </p:nvSpPr>
        <p:spPr>
          <a:xfrm>
            <a:off x="1154955" y="1447800"/>
            <a:ext cx="8825658" cy="2671439"/>
          </a:xfrm>
        </p:spPr>
        <p:txBody>
          <a:bodyPr/>
          <a:lstStyle/>
          <a:p>
            <a:r>
              <a:rPr lang="en-IN" dirty="0"/>
              <a:t>The Battle of Neighbourhoods</a:t>
            </a:r>
          </a:p>
        </p:txBody>
      </p:sp>
      <p:sp>
        <p:nvSpPr>
          <p:cNvPr id="3" name="Subtitle 2">
            <a:extLst>
              <a:ext uri="{FF2B5EF4-FFF2-40B4-BE49-F238E27FC236}">
                <a16:creationId xmlns:a16="http://schemas.microsoft.com/office/drawing/2014/main" id="{57103E85-ADDC-4C55-989C-C6ADFC279A6F}"/>
              </a:ext>
            </a:extLst>
          </p:cNvPr>
          <p:cNvSpPr>
            <a:spLocks noGrp="1"/>
          </p:cNvSpPr>
          <p:nvPr>
            <p:ph type="subTitle" idx="1"/>
          </p:nvPr>
        </p:nvSpPr>
        <p:spPr/>
        <p:txBody>
          <a:bodyPr/>
          <a:lstStyle/>
          <a:p>
            <a:r>
              <a:rPr lang="en-US" b="1" i="0" dirty="0">
                <a:solidFill>
                  <a:schemeClr val="tx1"/>
                </a:solidFill>
                <a:effectLst/>
                <a:latin typeface="Helvetica Neue"/>
              </a:rPr>
              <a:t>Applied Data Science Capstone project(IBM)</a:t>
            </a:r>
          </a:p>
          <a:p>
            <a:endParaRPr lang="en-IN" dirty="0"/>
          </a:p>
        </p:txBody>
      </p:sp>
    </p:spTree>
    <p:extLst>
      <p:ext uri="{BB962C8B-B14F-4D97-AF65-F5344CB8AC3E}">
        <p14:creationId xmlns:p14="http://schemas.microsoft.com/office/powerpoint/2010/main" val="368062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DAA04A-BF34-4DA7-835C-2876FB8036B5}"/>
              </a:ext>
            </a:extLst>
          </p:cNvPr>
          <p:cNvSpPr>
            <a:spLocks noGrp="1"/>
          </p:cNvSpPr>
          <p:nvPr>
            <p:ph idx="1"/>
          </p:nvPr>
        </p:nvSpPr>
        <p:spPr>
          <a:xfrm>
            <a:off x="1069848" y="381740"/>
            <a:ext cx="10058400" cy="5790460"/>
          </a:xfrm>
        </p:spPr>
        <p:txBody>
          <a:bodyPr/>
          <a:lstStyle/>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We should clean different Prices columns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fill in empty values; convert String to Float, e.g. $2,100.00 =&gt; 2100.00.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375"/>
              </a:spcBef>
              <a:spcAft>
                <a:spcPts val="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We clean different price columns: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Fill in empty values</a:t>
            </a:r>
            <a:endParaRPr lang="en-IN" sz="18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Convert string to float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eg.</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$2,100.00- 2,100.00</a:t>
            </a:r>
            <a:endParaRPr lang="en-IN" sz="18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130457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DA78-07ED-4A1E-829C-B36FB2EE51DF}"/>
              </a:ext>
            </a:extLst>
          </p:cNvPr>
          <p:cNvSpPr>
            <a:spLocks noGrp="1"/>
          </p:cNvSpPr>
          <p:nvPr>
            <p:ph type="title"/>
          </p:nvPr>
        </p:nvSpPr>
        <p:spPr>
          <a:xfrm>
            <a:off x="1069848" y="484632"/>
            <a:ext cx="10058400" cy="640080"/>
          </a:xfrm>
        </p:spPr>
        <p:txBody>
          <a:bodyPr>
            <a:normAutofit fontScale="90000"/>
          </a:bodyPr>
          <a:lstStyle/>
          <a:p>
            <a:r>
              <a:rPr lang="en-IN" dirty="0"/>
              <a:t>Outliners</a:t>
            </a:r>
          </a:p>
        </p:txBody>
      </p:sp>
      <p:pic>
        <p:nvPicPr>
          <p:cNvPr id="8" name="Content Placeholder 7">
            <a:extLst>
              <a:ext uri="{FF2B5EF4-FFF2-40B4-BE49-F238E27FC236}">
                <a16:creationId xmlns:a16="http://schemas.microsoft.com/office/drawing/2014/main" id="{565D50D9-FA1B-413C-8CFC-C102BE3C9D6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904" t="20558" r="31989" b="8832"/>
          <a:stretch/>
        </p:blipFill>
        <p:spPr>
          <a:xfrm>
            <a:off x="961674" y="1250032"/>
            <a:ext cx="5078028" cy="3987305"/>
          </a:xfrm>
        </p:spPr>
      </p:pic>
      <p:sp>
        <p:nvSpPr>
          <p:cNvPr id="5" name="Text Placeholder 4">
            <a:extLst>
              <a:ext uri="{FF2B5EF4-FFF2-40B4-BE49-F238E27FC236}">
                <a16:creationId xmlns:a16="http://schemas.microsoft.com/office/drawing/2014/main" id="{08D12114-8856-4933-A676-5E21E53190DE}"/>
              </a:ext>
            </a:extLst>
          </p:cNvPr>
          <p:cNvSpPr>
            <a:spLocks noGrp="1"/>
          </p:cNvSpPr>
          <p:nvPr>
            <p:ph type="body" sz="quarter" idx="3"/>
          </p:nvPr>
        </p:nvSpPr>
        <p:spPr>
          <a:xfrm>
            <a:off x="6364224" y="1122226"/>
            <a:ext cx="4754880" cy="640080"/>
          </a:xfrm>
        </p:spPr>
        <p:txBody>
          <a:bodyPr>
            <a:normAutofit fontScale="25000" lnSpcReduction="20000"/>
          </a:bodyPr>
          <a:lstStyle/>
          <a:p>
            <a:endParaRPr lang="en-IN" sz="1800" dirty="0">
              <a:solidFill>
                <a:srgbClr val="212121"/>
              </a:solidFill>
              <a:effectLst/>
              <a:latin typeface="Arial" panose="020B0604020202020204" pitchFamily="34" charset="0"/>
              <a:ea typeface="Calibri" panose="020F0502020204030204" pitchFamily="34" charset="0"/>
              <a:cs typeface="Mangal" panose="02040503050203030202" pitchFamily="18" charset="0"/>
            </a:endParaRPr>
          </a:p>
          <a:p>
            <a:r>
              <a:rPr lang="en-IN" sz="4400" b="0" dirty="0">
                <a:solidFill>
                  <a:srgbClr val="212121"/>
                </a:solidFill>
                <a:effectLst/>
                <a:latin typeface="Arial" panose="020B0604020202020204" pitchFamily="34" charset="0"/>
                <a:ea typeface="Calibri" panose="020F0502020204030204" pitchFamily="34" charset="0"/>
                <a:cs typeface="Mangal" panose="02040503050203030202" pitchFamily="18" charset="0"/>
              </a:rPr>
              <a:t>In the chart on left we can see some outliers - observation points that are distant from other observations. In our case they are the indication of variance in the data. So we remove them.</a:t>
            </a:r>
            <a:endParaRPr lang="en-IN" sz="4400" b="0" dirty="0">
              <a:effectLst/>
              <a:latin typeface="Calibri" panose="020F0502020204030204" pitchFamily="34" charset="0"/>
              <a:ea typeface="Calibri" panose="020F0502020204030204" pitchFamily="34" charset="0"/>
              <a:cs typeface="Mangal" panose="02040503050203030202" pitchFamily="18" charset="0"/>
            </a:endParaRPr>
          </a:p>
          <a:p>
            <a:endParaRPr lang="en-IN" sz="900" dirty="0"/>
          </a:p>
        </p:txBody>
      </p:sp>
      <p:pic>
        <p:nvPicPr>
          <p:cNvPr id="10" name="Content Placeholder 9">
            <a:extLst>
              <a:ext uri="{FF2B5EF4-FFF2-40B4-BE49-F238E27FC236}">
                <a16:creationId xmlns:a16="http://schemas.microsoft.com/office/drawing/2014/main" id="{A91B959C-6B5C-4BFE-BC4F-CA8FC4D5A820}"/>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183" t="25973" r="30893" b="4651"/>
          <a:stretch/>
        </p:blipFill>
        <p:spPr>
          <a:xfrm>
            <a:off x="6147876" y="2101002"/>
            <a:ext cx="5233297" cy="3634772"/>
          </a:xfrm>
        </p:spPr>
      </p:pic>
    </p:spTree>
    <p:extLst>
      <p:ext uri="{BB962C8B-B14F-4D97-AF65-F5344CB8AC3E}">
        <p14:creationId xmlns:p14="http://schemas.microsoft.com/office/powerpoint/2010/main" val="145937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21E2-D945-4168-AEF0-FD1CC432B6FD}"/>
              </a:ext>
            </a:extLst>
          </p:cNvPr>
          <p:cNvSpPr>
            <a:spLocks noGrp="1"/>
          </p:cNvSpPr>
          <p:nvPr>
            <p:ph type="title"/>
          </p:nvPr>
        </p:nvSpPr>
        <p:spPr/>
        <p:txBody>
          <a:bodyPr/>
          <a:lstStyle/>
          <a:p>
            <a:r>
              <a:rPr lang="en-IN" dirty="0"/>
              <a:t>3. Procedure</a:t>
            </a:r>
          </a:p>
        </p:txBody>
      </p:sp>
      <p:sp>
        <p:nvSpPr>
          <p:cNvPr id="3" name="Content Placeholder 2">
            <a:extLst>
              <a:ext uri="{FF2B5EF4-FFF2-40B4-BE49-F238E27FC236}">
                <a16:creationId xmlns:a16="http://schemas.microsoft.com/office/drawing/2014/main" id="{F97E977D-56C1-44F4-BC23-B5763B0352AD}"/>
              </a:ext>
            </a:extLst>
          </p:cNvPr>
          <p:cNvSpPr>
            <a:spLocks noGrp="1"/>
          </p:cNvSpPr>
          <p:nvPr>
            <p:ph idx="1"/>
          </p:nvPr>
        </p:nvSpPr>
        <p:spPr/>
        <p:txBody>
          <a:bodyPr/>
          <a:lstStyle/>
          <a:p>
            <a:pPr marL="0" indent="0" algn="just">
              <a:lnSpc>
                <a:spcPct val="107000"/>
              </a:lnSpc>
              <a:spcBef>
                <a:spcPts val="1200"/>
              </a:spcBef>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In the first step we collected the following data: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Airbnb Accommodations with their NYC Tabulation Area (official neighbourhood names)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Airbnb Accommodation's number of crimes nearby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Defined NYC Tabulation Area (official neighbourhood name) for each Manhattan's crime case.</a:t>
            </a:r>
          </a:p>
          <a:p>
            <a:pPr marL="0" marR="304800" lvl="0" indent="0">
              <a:lnSpc>
                <a:spcPts val="1500"/>
              </a:lnSpc>
              <a:spcAft>
                <a:spcPts val="0"/>
              </a:spcAft>
              <a:buSzPts val="1000"/>
              <a:buNone/>
              <a:tabLst>
                <a:tab pos="457200" algn="l"/>
              </a:tabLst>
            </a:pPr>
            <a:endPar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endParaRPr>
          </a:p>
          <a:p>
            <a:pPr marL="0" indent="0" algn="just">
              <a:lnSpc>
                <a:spcPct val="107000"/>
              </a:lnSpc>
              <a:spcBef>
                <a:spcPts val="1200"/>
              </a:spcBef>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second step in our analysis will be a calculation and exploration different neighbourhoods of Manhattan. We will explore the following characteristics: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number of crimes in the area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average price per person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number of accommodations available.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212528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1AABE-2892-44FA-A611-3E63D607EC81}"/>
              </a:ext>
            </a:extLst>
          </p:cNvPr>
          <p:cNvSpPr>
            <a:spLocks noGrp="1"/>
          </p:cNvSpPr>
          <p:nvPr>
            <p:ph idx="1"/>
          </p:nvPr>
        </p:nvSpPr>
        <p:spPr>
          <a:xfrm>
            <a:off x="1069848" y="532660"/>
            <a:ext cx="10058400" cy="5639540"/>
          </a:xfrm>
        </p:spPr>
        <p:txBody>
          <a:bodyPr/>
          <a:lstStyle/>
          <a:p>
            <a:pPr marL="0" indent="0" algn="just">
              <a:lnSpc>
                <a:spcPct val="107000"/>
              </a:lnSpc>
              <a:spcBef>
                <a:spcPts val="1200"/>
              </a:spcBef>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In third step we select Top-100 Airbnb accommodations based 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Summary rating, number of crimes and price per person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Invoke Foursquare API to find Top accommodations' nearby venues create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266904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AE52-30A7-434C-9B9A-F872644B343C}"/>
              </a:ext>
            </a:extLst>
          </p:cNvPr>
          <p:cNvSpPr>
            <a:spLocks noGrp="1"/>
          </p:cNvSpPr>
          <p:nvPr>
            <p:ph type="title"/>
          </p:nvPr>
        </p:nvSpPr>
        <p:spPr>
          <a:xfrm>
            <a:off x="1069848" y="484632"/>
            <a:ext cx="10058400" cy="640080"/>
          </a:xfrm>
        </p:spPr>
        <p:txBody>
          <a:bodyPr>
            <a:normAutofit fontScale="90000"/>
          </a:bodyPr>
          <a:lstStyle/>
          <a:p>
            <a:r>
              <a:rPr lang="en-IN" dirty="0"/>
              <a:t>4. Analysis</a:t>
            </a:r>
          </a:p>
        </p:txBody>
      </p:sp>
      <p:sp>
        <p:nvSpPr>
          <p:cNvPr id="3" name="Text Placeholder 2">
            <a:extLst>
              <a:ext uri="{FF2B5EF4-FFF2-40B4-BE49-F238E27FC236}">
                <a16:creationId xmlns:a16="http://schemas.microsoft.com/office/drawing/2014/main" id="{D46EB3BF-61D2-4BBC-86DC-ECD6CD6947C5}"/>
              </a:ext>
            </a:extLst>
          </p:cNvPr>
          <p:cNvSpPr>
            <a:spLocks noGrp="1"/>
          </p:cNvSpPr>
          <p:nvPr>
            <p:ph type="body" idx="1"/>
          </p:nvPr>
        </p:nvSpPr>
        <p:spPr>
          <a:xfrm>
            <a:off x="1146699" y="1263958"/>
            <a:ext cx="4754880" cy="640080"/>
          </a:xfrm>
        </p:spPr>
        <p:txBody>
          <a:bodyPr/>
          <a:lstStyle/>
          <a:p>
            <a:r>
              <a:rPr lang="en-IN" dirty="0"/>
              <a:t>Apartment Total by Neighbourhood</a:t>
            </a:r>
          </a:p>
        </p:txBody>
      </p:sp>
      <p:pic>
        <p:nvPicPr>
          <p:cNvPr id="8" name="Content Placeholder 7">
            <a:extLst>
              <a:ext uri="{FF2B5EF4-FFF2-40B4-BE49-F238E27FC236}">
                <a16:creationId xmlns:a16="http://schemas.microsoft.com/office/drawing/2014/main" id="{4A342438-7A69-49FC-9247-C9279CB2093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231" t="26640" r="30585" b="15288"/>
          <a:stretch/>
        </p:blipFill>
        <p:spPr>
          <a:xfrm>
            <a:off x="684055" y="1904038"/>
            <a:ext cx="5212780" cy="3617873"/>
          </a:xfrm>
        </p:spPr>
      </p:pic>
      <p:sp>
        <p:nvSpPr>
          <p:cNvPr id="5" name="Text Placeholder 4">
            <a:extLst>
              <a:ext uri="{FF2B5EF4-FFF2-40B4-BE49-F238E27FC236}">
                <a16:creationId xmlns:a16="http://schemas.microsoft.com/office/drawing/2014/main" id="{4A3B0978-7D85-412B-AD66-64CB2862A9C4}"/>
              </a:ext>
            </a:extLst>
          </p:cNvPr>
          <p:cNvSpPr>
            <a:spLocks noGrp="1"/>
          </p:cNvSpPr>
          <p:nvPr>
            <p:ph type="body" sz="quarter" idx="3"/>
          </p:nvPr>
        </p:nvSpPr>
        <p:spPr>
          <a:xfrm>
            <a:off x="6364224" y="1263958"/>
            <a:ext cx="4754880" cy="640080"/>
          </a:xfrm>
        </p:spPr>
        <p:txBody>
          <a:bodyPr/>
          <a:lstStyle/>
          <a:p>
            <a:r>
              <a:rPr lang="en-IN" dirty="0"/>
              <a:t>Neighbourhood Crime Records</a:t>
            </a:r>
          </a:p>
        </p:txBody>
      </p:sp>
      <p:pic>
        <p:nvPicPr>
          <p:cNvPr id="10" name="Content Placeholder 9">
            <a:extLst>
              <a:ext uri="{FF2B5EF4-FFF2-40B4-BE49-F238E27FC236}">
                <a16:creationId xmlns:a16="http://schemas.microsoft.com/office/drawing/2014/main" id="{1D5F7194-E01A-48FA-9825-9D873EC157D2}"/>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4759" t="23977" r="30906" b="15609"/>
          <a:stretch/>
        </p:blipFill>
        <p:spPr>
          <a:xfrm>
            <a:off x="6364224" y="1904038"/>
            <a:ext cx="4754880" cy="3478627"/>
          </a:xfrm>
        </p:spPr>
      </p:pic>
    </p:spTree>
    <p:extLst>
      <p:ext uri="{BB962C8B-B14F-4D97-AF65-F5344CB8AC3E}">
        <p14:creationId xmlns:p14="http://schemas.microsoft.com/office/powerpoint/2010/main" val="3053017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16B822-F5FC-4E63-81D0-D261B377515C}"/>
              </a:ext>
            </a:extLst>
          </p:cNvPr>
          <p:cNvSpPr>
            <a:spLocks noGrp="1"/>
          </p:cNvSpPr>
          <p:nvPr>
            <p:ph type="body" idx="1"/>
          </p:nvPr>
        </p:nvSpPr>
        <p:spPr>
          <a:xfrm>
            <a:off x="1069848" y="636707"/>
            <a:ext cx="4754880" cy="640080"/>
          </a:xfrm>
        </p:spPr>
        <p:txBody>
          <a:bodyPr/>
          <a:lstStyle/>
          <a:p>
            <a:r>
              <a:rPr lang="en-IN" dirty="0"/>
              <a:t>Analysis Map</a:t>
            </a:r>
          </a:p>
        </p:txBody>
      </p:sp>
      <p:pic>
        <p:nvPicPr>
          <p:cNvPr id="8" name="Content Placeholder 7">
            <a:extLst>
              <a:ext uri="{FF2B5EF4-FFF2-40B4-BE49-F238E27FC236}">
                <a16:creationId xmlns:a16="http://schemas.microsoft.com/office/drawing/2014/main" id="{B58F3C52-1E28-4009-8406-AFEAEE97630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251" t="19655" b="4661"/>
          <a:stretch/>
        </p:blipFill>
        <p:spPr>
          <a:xfrm>
            <a:off x="630316" y="1508449"/>
            <a:ext cx="5194412" cy="3773765"/>
          </a:xfrm>
        </p:spPr>
      </p:pic>
      <p:sp>
        <p:nvSpPr>
          <p:cNvPr id="5" name="Text Placeholder 4">
            <a:extLst>
              <a:ext uri="{FF2B5EF4-FFF2-40B4-BE49-F238E27FC236}">
                <a16:creationId xmlns:a16="http://schemas.microsoft.com/office/drawing/2014/main" id="{AA6C759B-45B7-4CD1-9222-2DEE4E398066}"/>
              </a:ext>
            </a:extLst>
          </p:cNvPr>
          <p:cNvSpPr>
            <a:spLocks noGrp="1"/>
          </p:cNvSpPr>
          <p:nvPr>
            <p:ph type="body" sz="quarter" idx="3"/>
          </p:nvPr>
        </p:nvSpPr>
        <p:spPr>
          <a:xfrm>
            <a:off x="6364224" y="636707"/>
            <a:ext cx="4754880" cy="640080"/>
          </a:xfrm>
        </p:spPr>
        <p:txBody>
          <a:bodyPr/>
          <a:lstStyle/>
          <a:p>
            <a:r>
              <a:rPr lang="en-IN" dirty="0"/>
              <a:t>Crimes Cluster Map</a:t>
            </a:r>
          </a:p>
        </p:txBody>
      </p:sp>
      <p:pic>
        <p:nvPicPr>
          <p:cNvPr id="10" name="Content Placeholder 9">
            <a:extLst>
              <a:ext uri="{FF2B5EF4-FFF2-40B4-BE49-F238E27FC236}">
                <a16:creationId xmlns:a16="http://schemas.microsoft.com/office/drawing/2014/main" id="{8D102FB5-E2F3-4D70-A01F-D357F778A171}"/>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6369" t="19655" b="4329"/>
          <a:stretch/>
        </p:blipFill>
        <p:spPr>
          <a:xfrm>
            <a:off x="6363969" y="1508449"/>
            <a:ext cx="5194411" cy="3773765"/>
          </a:xfrm>
        </p:spPr>
      </p:pic>
    </p:spTree>
    <p:extLst>
      <p:ext uri="{BB962C8B-B14F-4D97-AF65-F5344CB8AC3E}">
        <p14:creationId xmlns:p14="http://schemas.microsoft.com/office/powerpoint/2010/main" val="3623833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847FB-F85E-4724-9B06-8B396FDB6EFF}"/>
              </a:ext>
            </a:extLst>
          </p:cNvPr>
          <p:cNvSpPr>
            <a:spLocks noGrp="1"/>
          </p:cNvSpPr>
          <p:nvPr>
            <p:ph idx="1"/>
          </p:nvPr>
        </p:nvSpPr>
        <p:spPr>
          <a:xfrm>
            <a:off x="1069848" y="488272"/>
            <a:ext cx="10058400" cy="5683928"/>
          </a:xfrm>
        </p:spPr>
        <p:txBody>
          <a:bodyPr>
            <a:normAutofit/>
          </a:bodyPr>
          <a:lstStyle/>
          <a:p>
            <a:pPr marL="0" indent="0">
              <a:lnSpc>
                <a:spcPct val="107000"/>
              </a:lnSpc>
              <a:spcBef>
                <a:spcPts val="600"/>
              </a:spcBef>
              <a:spcAft>
                <a:spcPts val="450"/>
              </a:spcAft>
              <a:buNone/>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Top-5 Neighbourhoods with the Highest Crime level:</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Midtown-Midtown South - 10,397</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Hudson Yards-Chelsea-Flatiron-Union Square - 7,788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East Harlem North - 6,221</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Central Harlem North-Polo Grounds - 5,186</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SoHo-TriBeCa-Civic </a:t>
            </a:r>
            <a:r>
              <a:rPr lang="en-IN" sz="1600" dirty="0" err="1">
                <a:effectLst/>
                <a:latin typeface="Times New Roman" panose="02020603050405020304" pitchFamily="18" charset="0"/>
                <a:ea typeface="Times New Roman" panose="02020603050405020304" pitchFamily="18" charset="0"/>
                <a:cs typeface="Mangal" panose="02040503050203030202" pitchFamily="18" charset="0"/>
              </a:rPr>
              <a:t>Center</a:t>
            </a:r>
            <a:r>
              <a:rPr lang="en-IN" sz="1600" dirty="0">
                <a:effectLst/>
                <a:latin typeface="Times New Roman" panose="02020603050405020304" pitchFamily="18" charset="0"/>
                <a:ea typeface="Times New Roman" panose="02020603050405020304" pitchFamily="18" charset="0"/>
                <a:cs typeface="Mangal" panose="02040503050203030202" pitchFamily="18" charset="0"/>
              </a:rPr>
              <a:t>-Little Italy - 4,789</a:t>
            </a:r>
          </a:p>
          <a:p>
            <a:pPr marL="0" indent="0">
              <a:lnSpc>
                <a:spcPct val="107000"/>
              </a:lnSpc>
              <a:spcBef>
                <a:spcPts val="600"/>
              </a:spcBef>
              <a:spcAft>
                <a:spcPts val="450"/>
              </a:spcAft>
              <a:buNone/>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Top-5 Neighbourhoods with the Lowest Crime level in 2019 year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Stuyvesant Town-Cooper Village - 145</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park-cemetery-etc-Manhattan - 1,213</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Lenox Hill-Roosevelt Island - 1,604</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Manhattanville - 1,832</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Yorkville - 1,898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274320" lvl="1" indent="0">
              <a:lnSpc>
                <a:spcPct val="107000"/>
              </a:lnSpc>
              <a:spcAft>
                <a:spcPts val="800"/>
              </a:spcAft>
              <a:buSzPts val="1000"/>
              <a:buNone/>
              <a:tabLst>
                <a:tab pos="457200" algn="l"/>
              </a:tabLst>
            </a:pP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189422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0766E-56C7-41E1-9E73-BCC51C79B1D1}"/>
              </a:ext>
            </a:extLst>
          </p:cNvPr>
          <p:cNvSpPr>
            <a:spLocks noGrp="1"/>
          </p:cNvSpPr>
          <p:nvPr>
            <p:ph idx="1"/>
          </p:nvPr>
        </p:nvSpPr>
        <p:spPr>
          <a:xfrm>
            <a:off x="1069848" y="363984"/>
            <a:ext cx="10058400" cy="5808216"/>
          </a:xfrm>
        </p:spPr>
        <p:txBody>
          <a:bodyPr/>
          <a:lstStyle/>
          <a:p>
            <a:pPr marL="0" indent="0">
              <a:buNone/>
            </a:pPr>
            <a:r>
              <a:rPr lang="en-IN" sz="1800" b="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Foursquare API Neighbourhoods Analysis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We choose Top accommodations by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marR="304800" lvl="1" indent="-342900">
              <a:lnSpc>
                <a:spcPts val="1500"/>
              </a:lnSpc>
              <a:spcAft>
                <a:spcPts val="0"/>
              </a:spcAft>
              <a:buSzPts val="1000"/>
              <a:buFont typeface="Symbol" panose="05050102010706020507" pitchFamily="18" charset="2"/>
              <a:buChar char=""/>
              <a:tabLst>
                <a:tab pos="457200" algn="l"/>
              </a:tabLst>
            </a:pPr>
            <a:r>
              <a:rPr lang="en-IN" sz="1600" dirty="0" err="1">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review_scores_rating</a:t>
            </a:r>
            <a:r>
              <a:rPr lang="en-IN" sz="16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 overall accommodations rating - from maximum 100 to lower values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marR="304800" lvl="1" indent="-342900">
              <a:lnSpc>
                <a:spcPts val="1500"/>
              </a:lnSpc>
              <a:spcAft>
                <a:spcPts val="0"/>
              </a:spcAft>
              <a:buSzPts val="1000"/>
              <a:buFont typeface="Symbol" panose="05050102010706020507" pitchFamily="18" charset="2"/>
              <a:buChar char=""/>
              <a:tabLst>
                <a:tab pos="457200" algn="l"/>
              </a:tabLst>
            </a:pPr>
            <a:r>
              <a:rPr lang="en-IN" sz="1600" dirty="0" err="1">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full_price</a:t>
            </a:r>
            <a:r>
              <a:rPr lang="en-IN" sz="16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 from lower price to higher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marR="304800" lvl="1" indent="-342900">
              <a:lnSpc>
                <a:spcPts val="1500"/>
              </a:lnSpc>
              <a:spcAft>
                <a:spcPts val="0"/>
              </a:spcAft>
              <a:buSzPts val="1000"/>
              <a:buFont typeface="Symbol" panose="05050102010706020507" pitchFamily="18" charset="2"/>
              <a:buChar char=""/>
              <a:tabLst>
                <a:tab pos="457200" algn="l"/>
              </a:tabLst>
            </a:pPr>
            <a:r>
              <a:rPr lang="en-IN" sz="1600" dirty="0" err="1">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price_per_person</a:t>
            </a:r>
            <a:r>
              <a:rPr lang="en-IN" sz="16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 from lower price to higher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617220" marR="304800" lvl="1" indent="-342900">
              <a:lnSpc>
                <a:spcPts val="1500"/>
              </a:lnSpc>
              <a:spcAft>
                <a:spcPts val="0"/>
              </a:spcAft>
              <a:buSzPts val="1000"/>
              <a:buFont typeface="Symbol" panose="05050102010706020507" pitchFamily="18" charset="2"/>
              <a:buChar char=""/>
              <a:tabLst>
                <a:tab pos="457200" algn="l"/>
              </a:tabLst>
            </a:pPr>
            <a:r>
              <a:rPr lang="en-IN" sz="16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crimes - from lower number to higher</a:t>
            </a:r>
          </a:p>
          <a:p>
            <a:pPr marL="617220" marR="304800" lvl="1" indent="-342900">
              <a:lnSpc>
                <a:spcPts val="1500"/>
              </a:lnSpc>
              <a:spcAft>
                <a:spcPts val="0"/>
              </a:spcAft>
              <a:buSzPts val="1000"/>
              <a:buFont typeface="Symbol" panose="05050102010706020507" pitchFamily="18" charset="2"/>
              <a:buChar char=""/>
              <a:tabLst>
                <a:tab pos="457200" algn="l"/>
              </a:tabLst>
            </a:pPr>
            <a:endParaRPr lang="en-IN" sz="16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a:p>
            <a:endParaRPr lang="en-IN" dirty="0"/>
          </a:p>
          <a:p>
            <a:pPr marL="0" indent="0">
              <a:buNone/>
            </a:pPr>
            <a:r>
              <a:rPr lang="en-IN" sz="1800" b="1" dirty="0">
                <a:solidFill>
                  <a:srgbClr val="000000"/>
                </a:solidFill>
                <a:effectLst/>
                <a:latin typeface="Helvetica" panose="020B0604020202020204" pitchFamily="34" charset="0"/>
                <a:ea typeface="Calibri" panose="020F0502020204030204" pitchFamily="34" charset="0"/>
                <a:cs typeface="Mangal" panose="02040503050203030202" pitchFamily="18" charset="0"/>
              </a:rPr>
              <a:t>Custom top level categories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108C80E8-2795-4361-97CE-E008A02077CC}"/>
              </a:ext>
            </a:extLst>
          </p:cNvPr>
          <p:cNvPicPr>
            <a:picLocks noChangeAspect="1"/>
          </p:cNvPicPr>
          <p:nvPr/>
        </p:nvPicPr>
        <p:blipFill rotWithShape="1">
          <a:blip r:embed="rId2">
            <a:extLst>
              <a:ext uri="{28A0092B-C50C-407E-A947-70E740481C1C}">
                <a14:useLocalDpi xmlns:a14="http://schemas.microsoft.com/office/drawing/2010/main" val="0"/>
              </a:ext>
            </a:extLst>
          </a:blip>
          <a:srcRect l="15801" t="38705" r="19975" b="40971"/>
          <a:stretch/>
        </p:blipFill>
        <p:spPr>
          <a:xfrm>
            <a:off x="1063752" y="2112884"/>
            <a:ext cx="7830105" cy="1393795"/>
          </a:xfrm>
          <a:prstGeom prst="rect">
            <a:avLst/>
          </a:prstGeom>
        </p:spPr>
      </p:pic>
      <p:pic>
        <p:nvPicPr>
          <p:cNvPr id="7" name="Picture 6">
            <a:extLst>
              <a:ext uri="{FF2B5EF4-FFF2-40B4-BE49-F238E27FC236}">
                <a16:creationId xmlns:a16="http://schemas.microsoft.com/office/drawing/2014/main" id="{225133FB-2B2C-4A8D-8B4D-335A00E2F88A}"/>
              </a:ext>
            </a:extLst>
          </p:cNvPr>
          <p:cNvPicPr>
            <a:picLocks noChangeAspect="1"/>
          </p:cNvPicPr>
          <p:nvPr/>
        </p:nvPicPr>
        <p:blipFill rotWithShape="1">
          <a:blip r:embed="rId3">
            <a:extLst>
              <a:ext uri="{28A0092B-C50C-407E-A947-70E740481C1C}">
                <a14:useLocalDpi xmlns:a14="http://schemas.microsoft.com/office/drawing/2010/main" val="0"/>
              </a:ext>
            </a:extLst>
          </a:blip>
          <a:srcRect l="15510" t="35081" r="14587" b="29579"/>
          <a:stretch/>
        </p:blipFill>
        <p:spPr>
          <a:xfrm>
            <a:off x="1065319" y="3968319"/>
            <a:ext cx="8522563" cy="2423604"/>
          </a:xfrm>
          <a:prstGeom prst="rect">
            <a:avLst/>
          </a:prstGeom>
        </p:spPr>
      </p:pic>
    </p:spTree>
    <p:extLst>
      <p:ext uri="{BB962C8B-B14F-4D97-AF65-F5344CB8AC3E}">
        <p14:creationId xmlns:p14="http://schemas.microsoft.com/office/powerpoint/2010/main" val="327945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16FE6-274F-4095-87D0-E00542BED83F}"/>
              </a:ext>
            </a:extLst>
          </p:cNvPr>
          <p:cNvSpPr>
            <a:spLocks noGrp="1"/>
          </p:cNvSpPr>
          <p:nvPr>
            <p:ph idx="1"/>
          </p:nvPr>
        </p:nvSpPr>
        <p:spPr>
          <a:xfrm>
            <a:off x="1069848" y="523783"/>
            <a:ext cx="10058400" cy="5648417"/>
          </a:xfrm>
        </p:spPr>
        <p:txBody>
          <a:bodyPr/>
          <a:lstStyle/>
          <a:p>
            <a:pPr marL="0" indent="0">
              <a:buNone/>
            </a:pPr>
            <a:r>
              <a:rPr lang="en-IN" sz="1800" b="1" dirty="0">
                <a:solidFill>
                  <a:srgbClr val="000000"/>
                </a:solidFill>
                <a:effectLst/>
                <a:latin typeface="Helvetica" panose="020B0604020202020204" pitchFamily="34" charset="0"/>
                <a:ea typeface="Calibri" panose="020F0502020204030204" pitchFamily="34" charset="0"/>
                <a:cs typeface="Mangal" panose="02040503050203030202" pitchFamily="18" charset="0"/>
              </a:rPr>
              <a:t>K-means Clustering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0D9A4B4A-A5A3-41B5-8F5F-00802C5C1E55}"/>
              </a:ext>
            </a:extLst>
          </p:cNvPr>
          <p:cNvPicPr>
            <a:picLocks noChangeAspect="1"/>
          </p:cNvPicPr>
          <p:nvPr/>
        </p:nvPicPr>
        <p:blipFill rotWithShape="1">
          <a:blip r:embed="rId2">
            <a:extLst>
              <a:ext uri="{28A0092B-C50C-407E-A947-70E740481C1C}">
                <a14:useLocalDpi xmlns:a14="http://schemas.microsoft.com/office/drawing/2010/main" val="0"/>
              </a:ext>
            </a:extLst>
          </a:blip>
          <a:srcRect l="15801" t="35340" r="14296" b="29579"/>
          <a:stretch/>
        </p:blipFill>
        <p:spPr>
          <a:xfrm>
            <a:off x="870011" y="843379"/>
            <a:ext cx="8522563" cy="2183906"/>
          </a:xfrm>
          <a:prstGeom prst="rect">
            <a:avLst/>
          </a:prstGeom>
        </p:spPr>
      </p:pic>
      <p:pic>
        <p:nvPicPr>
          <p:cNvPr id="7" name="Picture 6">
            <a:extLst>
              <a:ext uri="{FF2B5EF4-FFF2-40B4-BE49-F238E27FC236}">
                <a16:creationId xmlns:a16="http://schemas.microsoft.com/office/drawing/2014/main" id="{6AE3196C-1B20-4E16-8BF4-253A56C49473}"/>
              </a:ext>
            </a:extLst>
          </p:cNvPr>
          <p:cNvPicPr>
            <a:picLocks noChangeAspect="1"/>
          </p:cNvPicPr>
          <p:nvPr/>
        </p:nvPicPr>
        <p:blipFill rotWithShape="1">
          <a:blip r:embed="rId3">
            <a:extLst>
              <a:ext uri="{28A0092B-C50C-407E-A947-70E740481C1C}">
                <a14:useLocalDpi xmlns:a14="http://schemas.microsoft.com/office/drawing/2010/main" val="0"/>
              </a:ext>
            </a:extLst>
          </a:blip>
          <a:srcRect l="7136" t="20324" r="1189" b="5340"/>
          <a:stretch/>
        </p:blipFill>
        <p:spPr>
          <a:xfrm>
            <a:off x="870011" y="3027286"/>
            <a:ext cx="8522563" cy="3464510"/>
          </a:xfrm>
          <a:prstGeom prst="rect">
            <a:avLst/>
          </a:prstGeom>
        </p:spPr>
      </p:pic>
    </p:spTree>
    <p:extLst>
      <p:ext uri="{BB962C8B-B14F-4D97-AF65-F5344CB8AC3E}">
        <p14:creationId xmlns:p14="http://schemas.microsoft.com/office/powerpoint/2010/main" val="3346802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6978-EADE-4CFB-816A-A6BBA38D20A7}"/>
              </a:ext>
            </a:extLst>
          </p:cNvPr>
          <p:cNvSpPr>
            <a:spLocks noGrp="1"/>
          </p:cNvSpPr>
          <p:nvPr>
            <p:ph type="title"/>
          </p:nvPr>
        </p:nvSpPr>
        <p:spPr/>
        <p:txBody>
          <a:bodyPr/>
          <a:lstStyle/>
          <a:p>
            <a:r>
              <a:rPr lang="en-IN" dirty="0"/>
              <a:t>5. Result &amp; discussion</a:t>
            </a:r>
          </a:p>
        </p:txBody>
      </p:sp>
      <p:sp>
        <p:nvSpPr>
          <p:cNvPr id="3" name="Content Placeholder 2">
            <a:extLst>
              <a:ext uri="{FF2B5EF4-FFF2-40B4-BE49-F238E27FC236}">
                <a16:creationId xmlns:a16="http://schemas.microsoft.com/office/drawing/2014/main" id="{C35F98E6-F65E-46E8-A7A7-35E44E480B8F}"/>
              </a:ext>
            </a:extLst>
          </p:cNvPr>
          <p:cNvSpPr>
            <a:spLocks noGrp="1"/>
          </p:cNvSpPr>
          <p:nvPr>
            <p:ph idx="1"/>
          </p:nvPr>
        </p:nvSpPr>
        <p:spPr/>
        <p:txBody>
          <a:bodyPr/>
          <a:lstStyle/>
          <a:p>
            <a:pPr marL="0" indent="0">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The analysis defined 3 clusters All clusters have a 'Food Place' category as the first Common Venues. This is common among the clusters defines clusters. But they are distinguished by the other characteristics as</a:t>
            </a:r>
          </a:p>
          <a:p>
            <a:pPr marL="891540" lvl="2" indent="-342900">
              <a:lnSpc>
                <a:spcPct val="107000"/>
              </a:lnSpc>
              <a:spcAft>
                <a:spcPts val="800"/>
              </a:spcAft>
              <a:buSzPts val="1000"/>
              <a:buFont typeface="Symbol" panose="05050102010706020507" pitchFamily="18" charset="2"/>
              <a:buChar char=""/>
              <a:tabLst>
                <a:tab pos="457200" algn="l"/>
              </a:tabLst>
            </a:pPr>
            <a:r>
              <a:rPr lang="en-IN" sz="14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Average price per person</a:t>
            </a:r>
            <a:endParaRPr lang="en-IN" sz="14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891540" lvl="2" indent="-342900">
              <a:lnSpc>
                <a:spcPct val="107000"/>
              </a:lnSpc>
              <a:spcAft>
                <a:spcPts val="800"/>
              </a:spcAft>
              <a:buSzPts val="1000"/>
              <a:buFont typeface="Symbol" panose="05050102010706020507" pitchFamily="18" charset="2"/>
              <a:buChar char=""/>
              <a:tabLst>
                <a:tab pos="457200" algn="l"/>
              </a:tabLst>
            </a:pPr>
            <a:r>
              <a:rPr lang="en-IN" sz="14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Average crimes Rate</a:t>
            </a:r>
            <a:endParaRPr lang="en-IN" sz="14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891540" lvl="2" indent="-342900">
              <a:lnSpc>
                <a:spcPct val="107000"/>
              </a:lnSpc>
              <a:spcAft>
                <a:spcPts val="800"/>
              </a:spcAft>
              <a:buSzPts val="1000"/>
              <a:buFont typeface="Symbol" panose="05050102010706020507" pitchFamily="18" charset="2"/>
              <a:buChar char=""/>
              <a:tabLst>
                <a:tab pos="457200" algn="l"/>
              </a:tabLst>
            </a:pPr>
            <a:r>
              <a:rPr lang="en-IN" sz="14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The second common Venues</a:t>
            </a:r>
            <a:endParaRPr lang="en-IN" sz="14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891540" lvl="2" indent="-342900">
              <a:lnSpc>
                <a:spcPct val="107000"/>
              </a:lnSpc>
              <a:spcAft>
                <a:spcPts val="800"/>
              </a:spcAft>
              <a:buSzPts val="1000"/>
              <a:buFont typeface="Symbol" panose="05050102010706020507" pitchFamily="18" charset="2"/>
              <a:buChar char=""/>
              <a:tabLst>
                <a:tab pos="457200" algn="l"/>
              </a:tabLst>
            </a:pPr>
            <a:r>
              <a:rPr lang="en-IN" sz="14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Number of available Airbnb accommodations</a:t>
            </a:r>
          </a:p>
          <a:p>
            <a:pPr marL="891540" lvl="2" indent="-342900">
              <a:lnSpc>
                <a:spcPct val="107000"/>
              </a:lnSpc>
              <a:spcAft>
                <a:spcPts val="800"/>
              </a:spcAft>
              <a:buSzPts val="1000"/>
              <a:buFont typeface="Symbol" panose="05050102010706020507" pitchFamily="18" charset="2"/>
              <a:buChar char=""/>
              <a:tabLst>
                <a:tab pos="457200" algn="l"/>
              </a:tabLst>
            </a:pPr>
            <a:r>
              <a:rPr lang="en-IN" sz="1400" dirty="0">
                <a:solidFill>
                  <a:srgbClr val="212121"/>
                </a:solidFill>
                <a:latin typeface="Helvetica" panose="020B0604020202020204" pitchFamily="34" charset="0"/>
                <a:ea typeface="Calibri" panose="020F0502020204030204" pitchFamily="34" charset="0"/>
                <a:cs typeface="Helvetica" panose="020B0604020202020204" pitchFamily="34" charset="0"/>
              </a:rPr>
              <a:t>Neighbourhood location</a:t>
            </a:r>
            <a:endParaRPr lang="en-IN" sz="14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0" indent="0">
              <a:buNone/>
            </a:pPr>
            <a:endParaRPr lang="en-IN" dirty="0"/>
          </a:p>
        </p:txBody>
      </p:sp>
    </p:spTree>
    <p:extLst>
      <p:ext uri="{BB962C8B-B14F-4D97-AF65-F5344CB8AC3E}">
        <p14:creationId xmlns:p14="http://schemas.microsoft.com/office/powerpoint/2010/main" val="383596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801-9BA5-40B8-A130-99304B94C4A9}"/>
              </a:ext>
            </a:extLst>
          </p:cNvPr>
          <p:cNvSpPr>
            <a:spLocks noGrp="1"/>
          </p:cNvSpPr>
          <p:nvPr>
            <p:ph type="title"/>
          </p:nvPr>
        </p:nvSpPr>
        <p:spPr/>
        <p:txBody>
          <a:bodyPr/>
          <a:lstStyle/>
          <a:p>
            <a:r>
              <a:rPr lang="en-IN" dirty="0"/>
              <a:t>Contents</a:t>
            </a:r>
          </a:p>
        </p:txBody>
      </p:sp>
      <p:sp>
        <p:nvSpPr>
          <p:cNvPr id="4" name="TextBox 3">
            <a:extLst>
              <a:ext uri="{FF2B5EF4-FFF2-40B4-BE49-F238E27FC236}">
                <a16:creationId xmlns:a16="http://schemas.microsoft.com/office/drawing/2014/main" id="{F3BBFBAF-4080-4DB6-BDC9-3D6159DE5B40}"/>
              </a:ext>
            </a:extLst>
          </p:cNvPr>
          <p:cNvSpPr txBox="1"/>
          <p:nvPr/>
        </p:nvSpPr>
        <p:spPr>
          <a:xfrm>
            <a:off x="1063752" y="2093976"/>
            <a:ext cx="7765742" cy="1754326"/>
          </a:xfrm>
          <a:prstGeom prst="rect">
            <a:avLst/>
          </a:prstGeom>
          <a:noFill/>
        </p:spPr>
        <p:txBody>
          <a:bodyPr wrap="square">
            <a:spAutoFit/>
          </a:bodyPr>
          <a:lstStyle/>
          <a:p>
            <a:pPr algn="l">
              <a:buFont typeface="+mj-lt"/>
              <a:buAutoNum type="arabicPeriod"/>
            </a:pPr>
            <a:r>
              <a:rPr lang="en-US" b="0" i="0" dirty="0">
                <a:solidFill>
                  <a:srgbClr val="000000"/>
                </a:solidFill>
                <a:effectLst/>
                <a:latin typeface="Helvetica Neue"/>
              </a:rPr>
              <a:t>Introduction (Business Problem)</a:t>
            </a:r>
          </a:p>
          <a:p>
            <a:pPr algn="l">
              <a:buFont typeface="+mj-lt"/>
              <a:buAutoNum type="arabicPeriod"/>
            </a:pPr>
            <a:r>
              <a:rPr lang="en-US" b="0" i="0" dirty="0">
                <a:solidFill>
                  <a:srgbClr val="000000"/>
                </a:solidFill>
                <a:effectLst/>
                <a:latin typeface="Helvetica Neue"/>
              </a:rPr>
              <a:t>Data</a:t>
            </a:r>
          </a:p>
          <a:p>
            <a:pPr algn="l">
              <a:buFont typeface="+mj-lt"/>
              <a:buAutoNum type="arabicPeriod"/>
            </a:pPr>
            <a:r>
              <a:rPr lang="en-US" b="0" i="0" dirty="0">
                <a:solidFill>
                  <a:srgbClr val="000000"/>
                </a:solidFill>
                <a:effectLst/>
                <a:latin typeface="Helvetica Neue"/>
              </a:rPr>
              <a:t>Procedure</a:t>
            </a:r>
          </a:p>
          <a:p>
            <a:pPr algn="l">
              <a:buFont typeface="+mj-lt"/>
              <a:buAutoNum type="arabicPeriod"/>
            </a:pPr>
            <a:r>
              <a:rPr lang="en-US" b="0" i="0" dirty="0">
                <a:solidFill>
                  <a:srgbClr val="000000"/>
                </a:solidFill>
                <a:effectLst/>
                <a:latin typeface="Helvetica Neue"/>
              </a:rPr>
              <a:t>Analysis</a:t>
            </a:r>
          </a:p>
          <a:p>
            <a:pPr algn="l">
              <a:buFont typeface="+mj-lt"/>
              <a:buAutoNum type="arabicPeriod"/>
            </a:pPr>
            <a:r>
              <a:rPr lang="en-US" b="0" i="0" dirty="0">
                <a:solidFill>
                  <a:srgbClr val="000000"/>
                </a:solidFill>
                <a:effectLst/>
                <a:latin typeface="Helvetica Neue"/>
              </a:rPr>
              <a:t>Result and Discussion</a:t>
            </a:r>
          </a:p>
          <a:p>
            <a:pPr algn="l">
              <a:buFont typeface="+mj-lt"/>
              <a:buAutoNum type="arabicPeriod"/>
            </a:pPr>
            <a:r>
              <a:rPr lang="en-US" b="0" i="0" dirty="0">
                <a:solidFill>
                  <a:srgbClr val="000000"/>
                </a:solidFill>
                <a:effectLst/>
                <a:latin typeface="Helvetica Neue"/>
              </a:rPr>
              <a:t>Inference</a:t>
            </a:r>
          </a:p>
        </p:txBody>
      </p:sp>
    </p:spTree>
    <p:extLst>
      <p:ext uri="{BB962C8B-B14F-4D97-AF65-F5344CB8AC3E}">
        <p14:creationId xmlns:p14="http://schemas.microsoft.com/office/powerpoint/2010/main" val="363682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39A6E-00F0-48D3-9A5E-A2D01186A635}"/>
              </a:ext>
            </a:extLst>
          </p:cNvPr>
          <p:cNvSpPr>
            <a:spLocks noGrp="1"/>
          </p:cNvSpPr>
          <p:nvPr>
            <p:ph idx="1"/>
          </p:nvPr>
        </p:nvSpPr>
        <p:spPr>
          <a:xfrm>
            <a:off x="1069848" y="541538"/>
            <a:ext cx="10058400" cy="5630662"/>
          </a:xfrm>
        </p:spPr>
        <p:txBody>
          <a:bodyPr>
            <a:normAutofit/>
          </a:bodyPr>
          <a:lstStyle/>
          <a:p>
            <a:pPr marL="0" indent="0">
              <a:lnSpc>
                <a:spcPct val="107000"/>
              </a:lnSpc>
              <a:spcBef>
                <a:spcPts val="600"/>
              </a:spcBef>
              <a:spcAft>
                <a:spcPts val="450"/>
              </a:spcAft>
              <a:buNone/>
            </a:pP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Cluster 0</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 This is the smallest cluster with the following particular qualities (Nightclub, Stadium, Pub, Theatre, Concert and so 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highest average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price_per_person</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among all clusters - $111</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highest average crimes rate among all clusters - 102</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is 1st and the 2nd Top Common Venue Categories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contains 15% from all top accommodations (Top-100 Airbnb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spreads on Chelsea, Hell's Kitchen, and Midtown Airbnb's Neighbourhoods.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Cluster 1</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 It contains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average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price_per_person</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 $110</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average crimes rate - 67</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mix of all Venue Categories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contains 58% from all accommodations selected from analysis (Top-100 Airbnb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spreads almost on all Manhattan's areas.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32789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C1669-F63C-43F6-BB64-78D537CAA6A3}"/>
              </a:ext>
            </a:extLst>
          </p:cNvPr>
          <p:cNvSpPr>
            <a:spLocks noGrp="1"/>
          </p:cNvSpPr>
          <p:nvPr>
            <p:ph idx="1"/>
          </p:nvPr>
        </p:nvSpPr>
        <p:spPr>
          <a:xfrm>
            <a:off x="1069848" y="417250"/>
            <a:ext cx="10058400" cy="5754950"/>
          </a:xfrm>
        </p:spPr>
        <p:txBody>
          <a:bodyPr/>
          <a:lstStyle/>
          <a:p>
            <a:pPr marL="0" indent="0">
              <a:lnSpc>
                <a:spcPct val="107000"/>
              </a:lnSpc>
              <a:spcBef>
                <a:spcPts val="600"/>
              </a:spcBef>
              <a:spcAft>
                <a:spcPts val="450"/>
              </a:spcAft>
              <a:buNone/>
            </a:pP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Cluster 2</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Sightseeing is the cheapest one with many Sightseeing attractions nearby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lowest average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price_per_person</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 $59</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lowest crimes rate among all clusters - 65</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Sightseeing is the second top Common Venue Category</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contains 27% from all top accommodations (Top-100 Airbnb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spreads on East Harlem, Financial District, Harlem, Inwood, Morningside Heights, Roosevelt Island, Upper West Side, Washington Heights, West Village.</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We identified three clusters from which a visitor could choose an appropriate accommodation based on his/her preferences or needs.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44237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648BC-5ADD-45CD-8C05-4EA154DDAC5D}"/>
              </a:ext>
            </a:extLst>
          </p:cNvPr>
          <p:cNvSpPr>
            <a:spLocks noGrp="1"/>
          </p:cNvSpPr>
          <p:nvPr>
            <p:ph idx="1"/>
          </p:nvPr>
        </p:nvSpPr>
        <p:spPr>
          <a:xfrm>
            <a:off x="1069848" y="443883"/>
            <a:ext cx="10058400" cy="5728317"/>
          </a:xfrm>
        </p:spPr>
        <p:txBody>
          <a:bodyPr>
            <a:normAutofit lnSpcReduction="10000"/>
          </a:bodyPr>
          <a:lstStyle/>
          <a:p>
            <a:pPr marL="0" indent="0">
              <a:lnSpc>
                <a:spcPct val="107000"/>
              </a:lnSpc>
              <a:spcBef>
                <a:spcPts val="600"/>
              </a:spcBef>
              <a:spcAft>
                <a:spcPts val="450"/>
              </a:spcAft>
              <a:buNone/>
            </a:pP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Top </a:t>
            </a:r>
            <a:r>
              <a:rPr lang="en-IN" sz="1800" b="1"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Statistics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Top-5 Manhattan Tab Area (Airbnb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with Lowest Average Price per Person in 2019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Marble Hill-Inwood (Marble Hill, Inwood)- 45.48 USD - 25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Washington Heights South (Washington Heights)- 46.79 USD - 82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Washington Heights North (Inwood, Washington Heights)- 54.74 USD - 53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Central Harlem North-Polo Grounds (Harlem, East Harlem)- 57.00 USD - 132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Manhattanville (Harlem)- 59.75 USD - 25 accommodations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Top-5 Manhattan Tab Area (Airbnb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with the Lowest Crime level in 2019 year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Stuyvesant Town-Cooper Village (Stuyvesant Town) -145</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park-cemetery-etc-Manhattan (Inwood, Washington Heights) - 1,213</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Lenox Hill-Roosevelt Island (Roosevelt Island, Upper East Side) - 1,604</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Manhattanville (Harlem) - 1,832</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Yorkville (Upper East Side) - 1,898</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75336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936EB-F369-46F4-B64C-1925D8B41BE0}"/>
              </a:ext>
            </a:extLst>
          </p:cNvPr>
          <p:cNvSpPr>
            <a:spLocks noGrp="1"/>
          </p:cNvSpPr>
          <p:nvPr>
            <p:ph idx="1"/>
          </p:nvPr>
        </p:nvSpPr>
        <p:spPr>
          <a:xfrm>
            <a:off x="1069848" y="470517"/>
            <a:ext cx="10058400" cy="5701683"/>
          </a:xfrm>
        </p:spPr>
        <p:txBody>
          <a:bodyPr/>
          <a:lstStyle/>
          <a:p>
            <a:pPr marL="0" indent="0">
              <a:lnSpc>
                <a:spcPct val="107000"/>
              </a:lnSpc>
              <a:spcBef>
                <a:spcPts val="600"/>
              </a:spcBef>
              <a:spcAft>
                <a:spcPts val="450"/>
              </a:spcAft>
              <a:buNone/>
            </a:pPr>
            <a:r>
              <a:rPr lang="en-IN" sz="1800" b="1"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Note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Our analysis was limited to Manhattan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Brugh's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only</a:t>
            </a:r>
            <a:endParaRPr lang="en-IN" sz="18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Foursquare developer account has a limitation of 950 calls/day so maybe it's worth to upgrade our free account to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analyze</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Top-1000 Airbnb accommodations instead of Top-100.</a:t>
            </a:r>
            <a:endParaRPr lang="en-IN" sz="18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56888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26DC-B86E-409E-99A0-A9FF6BD1EC4C}"/>
              </a:ext>
            </a:extLst>
          </p:cNvPr>
          <p:cNvSpPr>
            <a:spLocks noGrp="1"/>
          </p:cNvSpPr>
          <p:nvPr>
            <p:ph type="title"/>
          </p:nvPr>
        </p:nvSpPr>
        <p:spPr/>
        <p:txBody>
          <a:bodyPr/>
          <a:lstStyle/>
          <a:p>
            <a:r>
              <a:rPr lang="en-IN" dirty="0"/>
              <a:t>6. Conclusion</a:t>
            </a:r>
          </a:p>
        </p:txBody>
      </p:sp>
      <p:sp>
        <p:nvSpPr>
          <p:cNvPr id="3" name="Content Placeholder 2">
            <a:extLst>
              <a:ext uri="{FF2B5EF4-FFF2-40B4-BE49-F238E27FC236}">
                <a16:creationId xmlns:a16="http://schemas.microsoft.com/office/drawing/2014/main" id="{E1C16FC4-A38C-487F-A3CD-B7468011A7BA}"/>
              </a:ext>
            </a:extLst>
          </p:cNvPr>
          <p:cNvSpPr>
            <a:spLocks noGrp="1"/>
          </p:cNvSpPr>
          <p:nvPr>
            <p:ph idx="1"/>
          </p:nvPr>
        </p:nvSpPr>
        <p:spPr/>
        <p:txBody>
          <a:bodyPr>
            <a:normAutofit fontScale="92500" lnSpcReduction="10000"/>
          </a:bodyPr>
          <a:lstStyle/>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The basic data analysis was performed to identify Manhattan's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clusters for a short stay visit. During the analysis, we cleaned and investigated Manhattan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datasets, found some statistical characteristics and visualize them.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Bef>
                <a:spcPts val="600"/>
              </a:spcBef>
              <a:spcAft>
                <a:spcPts val="45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The aim of this project is to help Manhattan visitors select the Airbnb </a:t>
            </a:r>
            <a:r>
              <a:rPr lang="en-IN" sz="18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where to stay based on the most common venues, price policy, and safety characteristics: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If a person is interested in Entertainment (Nightlife, Pubs, Concerts, Movies) we recommend paying attention for accommodations from the Cluster 0 - * Entertainment: Chelsea, Hell's Kitchen, and Midtown Airbnb's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But the person should take into the consideration the high prices and crime rate for this location</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if a person is looking for a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with lower prices and nice views nearby we recommend looking at Cluster 2 - Sightseeing: Chelsea, Hell's Kitchen, and Midtown Airbnb's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if a person does not have any preferences - investigate proposals from Cluster 1 - Mix. It has average prices and spreads over almost all Manhattan's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neighborhoods</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13371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2B4-C9F6-41FD-8704-B4C53FABEDF7}"/>
              </a:ext>
            </a:extLst>
          </p:cNvPr>
          <p:cNvSpPr>
            <a:spLocks noGrp="1"/>
          </p:cNvSpPr>
          <p:nvPr>
            <p:ph type="ctrTitle"/>
          </p:nvPr>
        </p:nvSpPr>
        <p:spPr>
          <a:xfrm>
            <a:off x="1051560" y="1432223"/>
            <a:ext cx="9966960" cy="1461897"/>
          </a:xfrm>
        </p:spPr>
        <p:txBody>
          <a:bodyPr/>
          <a:lstStyle/>
          <a:p>
            <a:r>
              <a:rPr lang="en-IN" dirty="0"/>
              <a:t>Thank you</a:t>
            </a:r>
          </a:p>
        </p:txBody>
      </p:sp>
      <p:sp>
        <p:nvSpPr>
          <p:cNvPr id="3" name="Subtitle 2">
            <a:extLst>
              <a:ext uri="{FF2B5EF4-FFF2-40B4-BE49-F238E27FC236}">
                <a16:creationId xmlns:a16="http://schemas.microsoft.com/office/drawing/2014/main" id="{A2C49669-D766-4961-892D-7F00D297192B}"/>
              </a:ext>
            </a:extLst>
          </p:cNvPr>
          <p:cNvSpPr>
            <a:spLocks noGrp="1"/>
          </p:cNvSpPr>
          <p:nvPr>
            <p:ph type="subTitle" idx="1"/>
          </p:nvPr>
        </p:nvSpPr>
        <p:spPr>
          <a:xfrm>
            <a:off x="1051560" y="3057469"/>
            <a:ext cx="7891272" cy="1069848"/>
          </a:xfrm>
        </p:spPr>
        <p:txBody>
          <a:bodyPr/>
          <a:lstStyle/>
          <a:p>
            <a:r>
              <a:rPr lang="en-IN" dirty="0"/>
              <a:t>Author: </a:t>
            </a:r>
            <a:r>
              <a:rPr lang="en-IN"/>
              <a:t>Ieesha Deshmukh</a:t>
            </a:r>
            <a:endParaRPr lang="en-IN" dirty="0"/>
          </a:p>
        </p:txBody>
      </p:sp>
    </p:spTree>
    <p:extLst>
      <p:ext uri="{BB962C8B-B14F-4D97-AF65-F5344CB8AC3E}">
        <p14:creationId xmlns:p14="http://schemas.microsoft.com/office/powerpoint/2010/main" val="399950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3AF6-A449-4B06-BB14-567481200732}"/>
              </a:ext>
            </a:extLst>
          </p:cNvPr>
          <p:cNvSpPr>
            <a:spLocks noGrp="1"/>
          </p:cNvSpPr>
          <p:nvPr>
            <p:ph type="title"/>
          </p:nvPr>
        </p:nvSpPr>
        <p:spPr/>
        <p:txBody>
          <a:bodyPr/>
          <a:lstStyle/>
          <a:p>
            <a:r>
              <a:rPr lang="en-IN" dirty="0"/>
              <a:t>1. Introduction (business problem)</a:t>
            </a:r>
          </a:p>
        </p:txBody>
      </p:sp>
      <p:sp>
        <p:nvSpPr>
          <p:cNvPr id="3" name="Content Placeholder 2">
            <a:extLst>
              <a:ext uri="{FF2B5EF4-FFF2-40B4-BE49-F238E27FC236}">
                <a16:creationId xmlns:a16="http://schemas.microsoft.com/office/drawing/2014/main" id="{414BA4B0-CBAE-4A68-AD76-5F54E6423209}"/>
              </a:ext>
            </a:extLst>
          </p:cNvPr>
          <p:cNvSpPr>
            <a:spLocks noGrp="1"/>
          </p:cNvSpPr>
          <p:nvPr>
            <p:ph idx="1"/>
          </p:nvPr>
        </p:nvSpPr>
        <p:spPr/>
        <p:txBody>
          <a:bodyPr>
            <a:normAutofit fontScale="85000" lnSpcReduction="10000"/>
          </a:bodyPr>
          <a:lstStyle/>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According the latest </a:t>
            </a:r>
            <a:r>
              <a:rPr lang="en-IN" sz="1800" dirty="0" err="1">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NYC&amp;Company</a:t>
            </a: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release New York City welcomed about 65.2 million tourists in 2018 year - 51.6 million domestic and 13.5 million international visitors. And these numbers are continuously increasing from year to year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data set-</a:t>
            </a:r>
            <a:r>
              <a:rPr lang="en-IN" sz="1800" u="sng" dirty="0">
                <a:solidFill>
                  <a:srgbClr val="0088CC"/>
                </a:solidFill>
                <a:effectLst/>
                <a:latin typeface="Helvetica" panose="020B0604020202020204" pitchFamily="34" charset="0"/>
                <a:ea typeface="Times New Roman" panose="02020603050405020304" pitchFamily="18" charset="0"/>
                <a:cs typeface="Mangal" panose="02040503050203030202" pitchFamily="18" charset="0"/>
                <a:hlinkClick r:id="rId2"/>
              </a:rPr>
              <a:t>https://en.wikipedia.org/wiki/</a:t>
            </a:r>
            <a:r>
              <a:rPr lang="en-IN" sz="1800" u="sng" dirty="0" err="1">
                <a:solidFill>
                  <a:srgbClr val="0088CC"/>
                </a:solidFill>
                <a:effectLst/>
                <a:latin typeface="Helvetica" panose="020B0604020202020204" pitchFamily="34" charset="0"/>
                <a:ea typeface="Times New Roman" panose="02020603050405020304" pitchFamily="18" charset="0"/>
                <a:cs typeface="Mangal" panose="02040503050203030202" pitchFamily="18" charset="0"/>
                <a:hlinkClick r:id="rId2"/>
              </a:rPr>
              <a:t>Tourism_in_New_York_City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New York City has the largest selection of lodging choices in the country – from the hostels to the luxury hotels. The prices vary from 100$ till several thousand dollars with average price 292 USD per night.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Hotel Occupancy rate is also high – in 2018 year it was 88% as seen by the data set given in the below link </a:t>
            </a:r>
            <a:r>
              <a:rPr lang="en-IN" sz="1800" u="sng" dirty="0">
                <a:solidFill>
                  <a:srgbClr val="0088CC"/>
                </a:solidFill>
                <a:effectLst/>
                <a:latin typeface="Helvetica" panose="020B0604020202020204" pitchFamily="34" charset="0"/>
                <a:ea typeface="Times New Roman" panose="02020603050405020304" pitchFamily="18" charset="0"/>
                <a:cs typeface="Mangal" panose="02040503050203030202" pitchFamily="18" charset="0"/>
                <a:hlinkClick r:id="rId3"/>
              </a:rPr>
              <a:t>https://assets.simpleviewinc.com/simpleview/image/upload/v1/clients/newyorkcity/FYI_Hotel_reports_February_2019_8607015b-b32a-4c7f-9fbd-84cd2a93cbe6.pdf</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Visitors often prefer short stays that are often over weekends - averaging 2.4 nights. This is shown in the link below </a:t>
            </a:r>
            <a:r>
              <a:rPr lang="en-IN" sz="1800" u="sng" dirty="0">
                <a:solidFill>
                  <a:srgbClr val="0088CC"/>
                </a:solidFill>
                <a:effectLst/>
                <a:latin typeface="Helvetica" panose="020B0604020202020204" pitchFamily="34" charset="0"/>
                <a:ea typeface="Times New Roman" panose="02020603050405020304" pitchFamily="18" charset="0"/>
                <a:cs typeface="Mangal" panose="02040503050203030202" pitchFamily="18" charset="0"/>
                <a:hlinkClick r:id="rId4"/>
              </a:rPr>
              <a:t>https://aka.nyc/content/uploads/2017/12/new_york_city_travel_and_tourism_trend_report_2017.pdf</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78783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6FF24-09FB-4508-837A-5980A1D77A42}"/>
              </a:ext>
            </a:extLst>
          </p:cNvPr>
          <p:cNvSpPr>
            <a:spLocks noGrp="1"/>
          </p:cNvSpPr>
          <p:nvPr>
            <p:ph idx="1"/>
          </p:nvPr>
        </p:nvSpPr>
        <p:spPr>
          <a:xfrm>
            <a:off x="1069848" y="461639"/>
            <a:ext cx="10058400" cy="5710561"/>
          </a:xfrm>
        </p:spPr>
        <p:txBody>
          <a:bodyPr/>
          <a:lstStyle/>
          <a:p>
            <a:pPr marL="0" indent="0" algn="just">
              <a:lnSpc>
                <a:spcPct val="107000"/>
              </a:lnSpc>
              <a:spcAft>
                <a:spcPts val="0"/>
              </a:spcAft>
              <a:buNone/>
            </a:pPr>
            <a:r>
              <a:rPr lang="en-IN" sz="1800" b="1" i="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Problem Description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New York city has around 300 hotels with over 75,000 rooms. Airbnb has more than 50,000 apartment listings in New York City as of the year 2018. Due to this it can be hard to find the right fit or to know what one can afford. In this project we will try and find out the most optimal borough in Manhattan where tourists can rent an accommodation through Airbnb service. This will ensure that the tourist has a pleasant stay in New York and a possibility to be near the most visited attractions like Central Park, Times Square etc.</a:t>
            </a:r>
          </a:p>
          <a:p>
            <a:pPr marL="0" indent="0" algn="just">
              <a:lnSpc>
                <a:spcPct val="107000"/>
              </a:lnSpc>
              <a:spcAft>
                <a:spcPts val="0"/>
              </a:spcAft>
              <a:buNone/>
            </a:pPr>
            <a:endParaRPr lang="en-IN" sz="1800" dirty="0">
              <a:solidFill>
                <a:srgbClr val="000000"/>
              </a:solidFill>
              <a:latin typeface="Helvetica" panose="020B0604020202020204" pitchFamily="34" charset="0"/>
              <a:ea typeface="Times New Roman" panose="02020603050405020304" pitchFamily="18" charset="0"/>
              <a:cs typeface="Mangal" panose="02040503050203030202" pitchFamily="18" charset="0"/>
            </a:endParaRPr>
          </a:p>
          <a:p>
            <a:pPr marL="0" indent="0" algn="just">
              <a:lnSpc>
                <a:spcPct val="107000"/>
              </a:lnSpc>
              <a:spcAft>
                <a:spcPts val="0"/>
              </a:spcAft>
              <a:buNone/>
            </a:pPr>
            <a:r>
              <a:rPr lang="en-IN" sz="1800" b="1" i="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Target Audience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This analysis will interest visitors or tourists of New York city who prefers short stays and want to select the best neighbourhoods in Manhattan, New York.</a:t>
            </a:r>
          </a:p>
          <a:p>
            <a:pPr marL="0" indent="0" algn="just">
              <a:lnSpc>
                <a:spcPct val="107000"/>
              </a:lnSpc>
              <a:spcAft>
                <a:spcPts val="0"/>
              </a:spcAft>
              <a:buNone/>
            </a:pPr>
            <a:endParaRPr lang="en-IN" sz="1800" dirty="0">
              <a:solidFill>
                <a:srgbClr val="000000"/>
              </a:solidFill>
              <a:latin typeface="Helvetica" panose="020B060402020202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588319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9B0DA-DE75-4DEB-88F0-34623E20CC44}"/>
              </a:ext>
            </a:extLst>
          </p:cNvPr>
          <p:cNvSpPr>
            <a:spLocks noGrp="1"/>
          </p:cNvSpPr>
          <p:nvPr>
            <p:ph idx="1"/>
          </p:nvPr>
        </p:nvSpPr>
        <p:spPr>
          <a:xfrm>
            <a:off x="1069848" y="435006"/>
            <a:ext cx="10058400" cy="5737194"/>
          </a:xfrm>
        </p:spPr>
        <p:txBody>
          <a:bodyPr/>
          <a:lstStyle/>
          <a:p>
            <a:pPr marL="0" indent="0" algn="just">
              <a:lnSpc>
                <a:spcPct val="107000"/>
              </a:lnSpc>
              <a:spcAft>
                <a:spcPts val="0"/>
              </a:spcAft>
              <a:buNone/>
            </a:pPr>
            <a:r>
              <a:rPr lang="en-IN" sz="1800" b="1" i="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Success Criteria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The success criteria of this project is a recommendation with the set of apartments clusters that have the best score calculated based 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Cost of accommodation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Location of accommodation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Attractions in 100m radius of the accommodation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Crime rate in a radius of 100m from the accommodation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84869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48BD-D2A9-40B1-991A-4F6EF3000AC9}"/>
              </a:ext>
            </a:extLst>
          </p:cNvPr>
          <p:cNvSpPr>
            <a:spLocks noGrp="1"/>
          </p:cNvSpPr>
          <p:nvPr>
            <p:ph type="title"/>
          </p:nvPr>
        </p:nvSpPr>
        <p:spPr/>
        <p:txBody>
          <a:bodyPr/>
          <a:lstStyle/>
          <a:p>
            <a:r>
              <a:rPr lang="en-IN" dirty="0"/>
              <a:t>2. Data</a:t>
            </a:r>
          </a:p>
        </p:txBody>
      </p:sp>
      <p:sp>
        <p:nvSpPr>
          <p:cNvPr id="3" name="Content Placeholder 2">
            <a:extLst>
              <a:ext uri="{FF2B5EF4-FFF2-40B4-BE49-F238E27FC236}">
                <a16:creationId xmlns:a16="http://schemas.microsoft.com/office/drawing/2014/main" id="{2615BB10-1FCB-4501-84C5-C6ED2521AA77}"/>
              </a:ext>
            </a:extLst>
          </p:cNvPr>
          <p:cNvSpPr>
            <a:spLocks noGrp="1"/>
          </p:cNvSpPr>
          <p:nvPr>
            <p:ph idx="1"/>
          </p:nvPr>
        </p:nvSpPr>
        <p:spPr/>
        <p:txBody>
          <a:bodyPr/>
          <a:lstStyle/>
          <a:p>
            <a:pPr marL="0" indent="0">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For this analysis we are using free and publicly available datasets.</a:t>
            </a:r>
          </a:p>
          <a:p>
            <a:pPr marL="0" indent="0">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We will find available Airbnb accommodations in Manhattan, New York and define the most affordable apartment clusters for tourists.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Bef>
                <a:spcPts val="1200"/>
              </a:spcBef>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factors that will contribute to this analysis are: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Average price of accommodation in the neighbourhood</a:t>
            </a:r>
            <a:endParaRPr lang="en-IN" sz="1800" dirty="0">
              <a:latin typeface="Calibri" panose="020F0502020204030204" pitchFamily="34" charset="0"/>
              <a:ea typeface="Times New Roman" panose="02020603050405020304" pitchFamily="18"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Number of tourist attractions near the accommodation</a:t>
            </a:r>
          </a:p>
          <a:p>
            <a:pPr marL="342900" marR="304800" indent="-342900">
              <a:lnSpc>
                <a:spcPts val="1500"/>
              </a:lnSpc>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rPr>
              <a:t>Crime rate near the accommodation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145018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2E6BC-513B-4664-A59E-E090B3B6FD4F}"/>
              </a:ext>
            </a:extLst>
          </p:cNvPr>
          <p:cNvSpPr>
            <a:spLocks noGrp="1"/>
          </p:cNvSpPr>
          <p:nvPr>
            <p:ph idx="1"/>
          </p:nvPr>
        </p:nvSpPr>
        <p:spPr>
          <a:xfrm>
            <a:off x="1069848" y="292963"/>
            <a:ext cx="10058400" cy="5879237"/>
          </a:xfrm>
        </p:spPr>
        <p:txBody>
          <a:bodyPr/>
          <a:lstStyle/>
          <a:p>
            <a:pPr marL="0" indent="0" algn="just">
              <a:lnSpc>
                <a:spcPct val="107000"/>
              </a:lnSpc>
              <a:spcBef>
                <a:spcPts val="1200"/>
              </a:spcBef>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datasets for the above listed factors are available on the links given below</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Apartment listing in New York City from </a:t>
            </a:r>
            <a:r>
              <a:rPr lang="en-IN" sz="1800" i="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Inside Airbnb</a:t>
            </a: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 :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304800" indent="0">
              <a:lnSpc>
                <a:spcPts val="1500"/>
              </a:lnSpc>
              <a:spcAft>
                <a:spcPts val="0"/>
              </a:spcAft>
              <a:buNone/>
            </a:pPr>
            <a:r>
              <a:rPr lang="en-IN" sz="1800" u="sng" dirty="0">
                <a:solidFill>
                  <a:srgbClr val="0088CC"/>
                </a:solidFill>
                <a:effectLst/>
                <a:latin typeface="Helvetica" panose="020B0604020202020204" pitchFamily="34" charset="0"/>
                <a:ea typeface="Times New Roman" panose="02020603050405020304" pitchFamily="18" charset="0"/>
                <a:cs typeface="Mangal" panose="02040503050203030202" pitchFamily="18" charset="0"/>
              </a:rPr>
              <a:t>     </a:t>
            </a:r>
            <a:r>
              <a:rPr lang="en-IN" sz="1800" u="sng"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hlinkClick r:id="rId2"/>
              </a:rPr>
              <a:t>http://data.insideairbnb.com/united-states/ny/new-york-city/2019-12-04/data/listings.csv.gz</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Tabulation of New York neighbourhoods :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121920" marR="304800" indent="0">
              <a:lnSpc>
                <a:spcPts val="1500"/>
              </a:lnSpc>
              <a:spcAft>
                <a:spcPts val="0"/>
              </a:spcAft>
              <a:buNone/>
            </a:pPr>
            <a:r>
              <a:rPr lang="en-IN" sz="1800" u="sng"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hlinkClick r:id="rId3"/>
              </a:rPr>
              <a:t>https://data.cityofnewyork.us/api/geospatial/cpf4-rkhq?method=export&amp;format=GeoJSON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New York Crime data-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121920" marR="304800" indent="0">
              <a:lnSpc>
                <a:spcPts val="1500"/>
              </a:lnSpc>
              <a:spcAft>
                <a:spcPts val="0"/>
              </a:spcAft>
              <a:buNone/>
            </a:pPr>
            <a:r>
              <a:rPr lang="en-IN" sz="1800" u="sng"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hlinkClick r:id="rId4"/>
              </a:rPr>
              <a:t>https://data.cityofnewyork.us/api/views/5uac-w243/rows.csv?accessType=DOWNLOAD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Foursquare API to extract data about venues -museums, restaurants, art galleries, shopping complexes, sightseeing attractions, concert stadiums etc.</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304800" indent="0">
              <a:lnSpc>
                <a:spcPts val="1500"/>
              </a:lnSpc>
              <a:spcAft>
                <a:spcPts val="0"/>
              </a:spcAft>
              <a:buNone/>
            </a:pPr>
            <a:r>
              <a:rPr lang="en-IN" sz="1800" b="1"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Airbnb data</a:t>
            </a:r>
          </a:p>
          <a:p>
            <a:pPr marL="0" indent="0" algn="just">
              <a:lnSpc>
                <a:spcPct val="107000"/>
              </a:lnSpc>
              <a:spcAft>
                <a:spcPts val="0"/>
              </a:spcAft>
              <a:buNone/>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The records were filtered by below given criteria for our project: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Brough- Manhattan, New York</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Number of reviews &gt;= 10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Last review- later than 10/01/2019</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Minimum nights &gt;=1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Availability &gt;=10 days/year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marR="304800" lvl="0" indent="-342900">
              <a:lnSpc>
                <a:spcPts val="1500"/>
              </a:lnSpc>
              <a:spcAft>
                <a:spcPts val="0"/>
              </a:spcAft>
              <a:buSzPts val="1000"/>
              <a:buFont typeface="Symbol" panose="05050102010706020507" pitchFamily="18" charset="2"/>
              <a:buChar char=""/>
              <a:tabLst>
                <a:tab pos="457200" algn="l"/>
              </a:tabLst>
            </a:pPr>
            <a:r>
              <a:rPr lang="en-IN" sz="1800" dirty="0">
                <a:solidFill>
                  <a:srgbClr val="000000"/>
                </a:solidFill>
                <a:effectLst/>
                <a:latin typeface="Helvetica" panose="020B0604020202020204" pitchFamily="34" charset="0"/>
                <a:ea typeface="Times New Roman" panose="02020603050405020304" pitchFamily="18" charset="0"/>
                <a:cs typeface="Mangal" panose="02040503050203030202" pitchFamily="18" charset="0"/>
              </a:rPr>
              <a:t>Exclude shared rooms, hostels and RV</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304800" indent="0">
              <a:lnSpc>
                <a:spcPts val="1500"/>
              </a:lnSpc>
              <a:spcAft>
                <a:spcPts val="0"/>
              </a:spcAft>
              <a:buNone/>
            </a:pPr>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pPr marL="0" marR="304800" indent="0">
              <a:lnSpc>
                <a:spcPts val="1500"/>
              </a:lnSpc>
              <a:spcAft>
                <a:spcPts val="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24606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0303B-C2B4-4DF6-8FF7-36511CB6B53E}"/>
              </a:ext>
            </a:extLst>
          </p:cNvPr>
          <p:cNvSpPr>
            <a:spLocks noGrp="1"/>
          </p:cNvSpPr>
          <p:nvPr>
            <p:ph idx="1"/>
          </p:nvPr>
        </p:nvSpPr>
        <p:spPr>
          <a:xfrm>
            <a:off x="1069848" y="230819"/>
            <a:ext cx="10058400" cy="5941381"/>
          </a:xfrm>
        </p:spPr>
        <p:txBody>
          <a:bodyPr>
            <a:noAutofit/>
          </a:bodyPr>
          <a:lstStyle/>
          <a:p>
            <a:pPr marL="0" indent="0">
              <a:lnSpc>
                <a:spcPct val="107000"/>
              </a:lnSpc>
              <a:spcAft>
                <a:spcPts val="800"/>
              </a:spcAft>
              <a:buNone/>
            </a:pPr>
            <a:r>
              <a:rPr lang="en-IN" sz="1800" b="1" dirty="0">
                <a:effectLst/>
                <a:latin typeface="Calibri" panose="020F0502020204030204" pitchFamily="34" charset="0"/>
                <a:ea typeface="Calibri" panose="020F0502020204030204" pitchFamily="34" charset="0"/>
                <a:cs typeface="Mangal" panose="02040503050203030202" pitchFamily="18" charset="0"/>
              </a:rPr>
              <a:t>Data Cleaning</a:t>
            </a:r>
            <a:endParaRPr lang="en-IN" sz="1800" b="1" dirty="0">
              <a:latin typeface="Calibri" panose="020F0502020204030204" pitchFamily="34" charset="0"/>
              <a:ea typeface="Calibri" panose="020F0502020204030204" pitchFamily="34" charset="0"/>
              <a:cs typeface="Mangal" panose="02040503050203030202" pitchFamily="18" charset="0"/>
            </a:endParaRPr>
          </a:p>
          <a:p>
            <a:pPr marL="0" indent="0">
              <a:lnSpc>
                <a:spcPct val="107000"/>
              </a:lnSpc>
              <a:spcAft>
                <a:spcPts val="800"/>
              </a:spcAft>
              <a:buNone/>
            </a:pPr>
            <a:r>
              <a:rPr lang="en-IN" sz="18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Needed Column Description: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id: Listing identifier</a:t>
            </a:r>
            <a:endParaRPr lang="en-IN" sz="16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name: Accommodation's name</a:t>
            </a:r>
            <a:endParaRPr lang="en-IN" sz="16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last_review</a:t>
            </a:r>
            <a:r>
              <a:rPr lang="en-IN" sz="16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Date accommodation was last reviewed</a:t>
            </a:r>
            <a:endParaRPr lang="en-IN" sz="16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listing_url</a:t>
            </a:r>
            <a:r>
              <a:rPr lang="en-IN" sz="16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Accommodation's </a:t>
            </a:r>
            <a:r>
              <a:rPr lang="en-IN" sz="1600"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url</a:t>
            </a:r>
            <a:endParaRPr lang="en-IN" sz="1600"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picture_url</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Accommodation's picture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url</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neighbourhood_group_clensed</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New York's brough names </a:t>
            </a: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e.g</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Manhattan, Bronx etc. (We will be using accommodations only from Manhattan)</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neighbourhood_cleansed</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Airbnb neighbourhood name (They are not the same as NYC neighbourhood tabulation areas</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err="1">
                <a:solidFill>
                  <a:srgbClr val="212121"/>
                </a:solidFill>
                <a:effectLst/>
                <a:latin typeface="Arial" panose="020B0604020202020204" pitchFamily="34" charset="0"/>
                <a:ea typeface="Times New Roman" panose="02020603050405020304" pitchFamily="18" charset="0"/>
                <a:cs typeface="Mangal" panose="02040503050203030202" pitchFamily="18" charset="0"/>
              </a:rPr>
              <a:t>review_score_rating</a:t>
            </a: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 Accommodation's weighted sum of other scores like location</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latitude: Accommodation location's latitude</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sz="1600" dirty="0">
                <a:solidFill>
                  <a:srgbClr val="212121"/>
                </a:solidFill>
                <a:effectLst/>
                <a:latin typeface="Arial" panose="020B0604020202020204" pitchFamily="34" charset="0"/>
                <a:ea typeface="Times New Roman" panose="02020603050405020304" pitchFamily="18" charset="0"/>
                <a:cs typeface="Mangal" panose="02040503050203030202" pitchFamily="18" charset="0"/>
              </a:rPr>
              <a:t>longitude: Accommodation location's longitude</a:t>
            </a:r>
            <a:endParaRPr lang="en-IN" sz="1600" dirty="0">
              <a:solidFill>
                <a:srgbClr val="212121"/>
              </a:solidFill>
              <a:effectLst/>
              <a:latin typeface="Calibri" panose="020F0502020204030204" pitchFamily="34" charset="0"/>
              <a:ea typeface="Calibri" panose="020F0502020204030204" pitchFamily="34" charset="0"/>
              <a:cs typeface="Mangal" panose="02040503050203030202" pitchFamily="18" charset="0"/>
            </a:endParaRPr>
          </a:p>
          <a:p>
            <a:pPr marL="617220" lvl="1" indent="-342900">
              <a:lnSpc>
                <a:spcPct val="107000"/>
              </a:lnSpc>
              <a:spcAft>
                <a:spcPts val="800"/>
              </a:spcAft>
              <a:buSzPts val="1000"/>
              <a:buFont typeface="Symbol" panose="05050102010706020507" pitchFamily="18" charset="2"/>
              <a:buChar char=""/>
              <a:tabLst>
                <a:tab pos="457200" algn="l"/>
              </a:tabLst>
            </a:pPr>
            <a:endParaRPr lang="en-IN" sz="1600"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0" indent="0">
              <a:buNone/>
            </a:pPr>
            <a:endParaRPr lang="en-IN" dirty="0"/>
          </a:p>
        </p:txBody>
      </p:sp>
    </p:spTree>
    <p:extLst>
      <p:ext uri="{BB962C8B-B14F-4D97-AF65-F5344CB8AC3E}">
        <p14:creationId xmlns:p14="http://schemas.microsoft.com/office/powerpoint/2010/main" val="4246517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2F243F-3796-45FC-991D-30848626C5CE}"/>
              </a:ext>
            </a:extLst>
          </p:cNvPr>
          <p:cNvSpPr>
            <a:spLocks noGrp="1"/>
          </p:cNvSpPr>
          <p:nvPr>
            <p:ph idx="1"/>
          </p:nvPr>
        </p:nvSpPr>
        <p:spPr>
          <a:xfrm>
            <a:off x="1069848" y="470517"/>
            <a:ext cx="10058400" cy="5701683"/>
          </a:xfrm>
        </p:spPr>
        <p:txBody>
          <a:bodyPr>
            <a:normAutofit lnSpcReduction="10000"/>
          </a:bodyPr>
          <a:lstStyle/>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property_type</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Accommodation's type </a:t>
            </a: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eg.</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Private room, entire apartment</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room_type</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Accommodation's room type</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bathrooms: Number of bathrooms</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bedrooms: Number of bedrooms</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square_feet</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Accommodation’s area</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price: price per night</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security_deposite</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security </a:t>
            </a: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deposite</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amount</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cleaning_fee</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Additional fee</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minimum_nights</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Minimum nights for rent</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number_of_reviews_ltm</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Number of review for the last month</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reviews_per_month</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Average number of reviews per month</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err="1">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number_of_reviews</a:t>
            </a: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 Overall number of reviews</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pPr marL="617220" lvl="1" indent="-342900">
              <a:lnSpc>
                <a:spcPct val="107000"/>
              </a:lnSpc>
              <a:spcAft>
                <a:spcPts val="800"/>
              </a:spcAft>
              <a:buSzPts val="1000"/>
              <a:buFont typeface="Symbol" panose="05050102010706020507" pitchFamily="18" charset="2"/>
              <a:buChar char=""/>
              <a:tabLst>
                <a:tab pos="457200" algn="l"/>
              </a:tabLst>
            </a:pPr>
            <a:r>
              <a:rPr lang="en-IN" dirty="0">
                <a:solidFill>
                  <a:srgbClr val="212121"/>
                </a:solidFill>
                <a:effectLst/>
                <a:latin typeface="Helvetica" panose="020B0604020202020204" pitchFamily="34" charset="0"/>
                <a:ea typeface="Times New Roman" panose="02020603050405020304" pitchFamily="18" charset="0"/>
                <a:cs typeface="Helvetica" panose="020B0604020202020204" pitchFamily="34" charset="0"/>
              </a:rPr>
              <a:t>availability_365: Available days/year</a:t>
            </a:r>
            <a:endParaRPr lang="en-IN" dirty="0">
              <a:solidFill>
                <a:srgbClr val="212121"/>
              </a:solidFill>
              <a:effectLst/>
              <a:latin typeface="Helvetica" panose="020B0604020202020204" pitchFamily="34" charset="0"/>
              <a:ea typeface="Calibri" panose="020F0502020204030204" pitchFamily="34" charset="0"/>
              <a:cs typeface="Helvetica" panose="020B0604020202020204" pitchFamily="34" charset="0"/>
            </a:endParaRPr>
          </a:p>
          <a:p>
            <a:endParaRPr lang="en-IN" dirty="0"/>
          </a:p>
        </p:txBody>
      </p:sp>
    </p:spTree>
    <p:extLst>
      <p:ext uri="{BB962C8B-B14F-4D97-AF65-F5344CB8AC3E}">
        <p14:creationId xmlns:p14="http://schemas.microsoft.com/office/powerpoint/2010/main" val="733035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59</TotalTime>
  <Words>1885</Words>
  <Application>Microsoft Office PowerPoint</Application>
  <PresentationFormat>Widescreen</PresentationFormat>
  <Paragraphs>185</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Rockwell</vt:lpstr>
      <vt:lpstr>Rockwell Condensed</vt:lpstr>
      <vt:lpstr>Symbol</vt:lpstr>
      <vt:lpstr>Times New Roman</vt:lpstr>
      <vt:lpstr>Wingdings</vt:lpstr>
      <vt:lpstr>Wood Type</vt:lpstr>
      <vt:lpstr>The Battle of Neighbourhoods</vt:lpstr>
      <vt:lpstr>Contents</vt:lpstr>
      <vt:lpstr>1. Introduction (business problem)</vt:lpstr>
      <vt:lpstr>PowerPoint Presentation</vt:lpstr>
      <vt:lpstr>PowerPoint Presentation</vt:lpstr>
      <vt:lpstr>2. Data</vt:lpstr>
      <vt:lpstr>PowerPoint Presentation</vt:lpstr>
      <vt:lpstr>PowerPoint Presentation</vt:lpstr>
      <vt:lpstr>PowerPoint Presentation</vt:lpstr>
      <vt:lpstr>PowerPoint Presentation</vt:lpstr>
      <vt:lpstr>Outliners</vt:lpstr>
      <vt:lpstr>3. Procedure</vt:lpstr>
      <vt:lpstr>PowerPoint Presentation</vt:lpstr>
      <vt:lpstr>4. Analysis</vt:lpstr>
      <vt:lpstr>PowerPoint Presentation</vt:lpstr>
      <vt:lpstr>PowerPoint Presentation</vt:lpstr>
      <vt:lpstr>PowerPoint Presentation</vt:lpstr>
      <vt:lpstr>PowerPoint Presentation</vt:lpstr>
      <vt:lpstr>5. Result &amp; discussion</vt:lpstr>
      <vt:lpstr>PowerPoint Presentation</vt:lpstr>
      <vt:lpstr>PowerPoint Presentation</vt:lpstr>
      <vt:lpstr>PowerPoint Presentation</vt:lpstr>
      <vt:lpstr>PowerPoint Presentation</vt:lpstr>
      <vt:lpstr>6.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Ieesha Deshmukh</dc:creator>
  <cp:lastModifiedBy>Ieesha Deshmukh</cp:lastModifiedBy>
  <cp:revision>6</cp:revision>
  <dcterms:created xsi:type="dcterms:W3CDTF">2020-06-25T17:09:15Z</dcterms:created>
  <dcterms:modified xsi:type="dcterms:W3CDTF">2020-06-25T18:08:39Z</dcterms:modified>
</cp:coreProperties>
</file>